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4630400" cy="8229600"/>
  <p:notesSz cx="8229600" cy="14630400"/>
  <p:embeddedFontLst>
    <p:embeddedFont>
      <p:font typeface="Aptos" panose="020B0004020202020204" pitchFamily="34" charset="0"/>
      <p:regular r:id="rId19"/>
    </p:embeddedFont>
    <p:embeddedFont>
      <p:font typeface="Calibri" panose="020F0502020204030204" pitchFamily="34" charset="0"/>
      <p:regular r:id="rId20"/>
      <p:bold r:id="rId21"/>
      <p:italic r:id="rId22"/>
      <p:boldItalic r:id="rId23"/>
    </p:embeddedFont>
    <p:embeddedFont>
      <p:font typeface="Lora" pitchFamily="2" charset="0"/>
      <p:regular r:id="rId24"/>
    </p:embeddedFont>
    <p:embeddedFont>
      <p:font typeface="Source Sans Pro" panose="020B0503030403020204" pitchFamily="34" charset="0"/>
      <p:regular r:id="rId25"/>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28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554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www.electronicwings.com/note/traffic-light-control-system-using-proteus" TargetMode="External"/><Relationship Id="rId3" Type="http://schemas.openxmlformats.org/officeDocument/2006/relationships/hyperlink" Target="https://archive.org/details/DigitalDesign5thEditionByManoCiletti" TargetMode="External"/><Relationship Id="rId7" Type="http://schemas.openxmlformats.org/officeDocument/2006/relationships/hyperlink" Target="https://archive.org/details/getting-started-with-arduino"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www.instructables.com/Arduino-Traffic-Light/" TargetMode="External"/><Relationship Id="rId5" Type="http://schemas.openxmlformats.org/officeDocument/2006/relationships/hyperlink" Target="https://www.electronics-tutorials.ws/waveforms/555_timer.html" TargetMode="External"/><Relationship Id="rId4" Type="http://schemas.openxmlformats.org/officeDocument/2006/relationships/hyperlink" Target="https://archive.org/details/IC555Projec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225403"/>
            <a:ext cx="7468553" cy="1126569"/>
          </a:xfrm>
          <a:prstGeom prst="rect">
            <a:avLst/>
          </a:prstGeom>
          <a:noFill/>
          <a:ln/>
        </p:spPr>
        <p:txBody>
          <a:bodyPr wrap="square" lIns="0" tIns="0" rIns="0" bIns="0" rtlCol="0" anchor="t"/>
          <a:lstStyle/>
          <a:p>
            <a:pPr marL="0" indent="0" algn="l">
              <a:lnSpc>
                <a:spcPts val="4400"/>
              </a:lnSpc>
              <a:buNone/>
            </a:pPr>
            <a:r>
              <a:rPr lang="en-US" sz="3500" dirty="0">
                <a:solidFill>
                  <a:srgbClr val="38512F"/>
                </a:solidFill>
                <a:latin typeface="Lora" pitchFamily="34" charset="0"/>
                <a:ea typeface="Lora" pitchFamily="34" charset="-122"/>
                <a:cs typeface="Lora" pitchFamily="34" charset="-120"/>
              </a:rPr>
              <a:t>TRAFFIC LIGHT CONTROLLER WITH SENSOR​</a:t>
            </a:r>
            <a:endParaRPr lang="en-US" sz="3500" dirty="0"/>
          </a:p>
        </p:txBody>
      </p:sp>
      <p:sp>
        <p:nvSpPr>
          <p:cNvPr id="4" name="Text 1"/>
          <p:cNvSpPr/>
          <p:nvPr/>
        </p:nvSpPr>
        <p:spPr>
          <a:xfrm>
            <a:off x="837723" y="4812685"/>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Mehmet Yusuf Ocak &amp; Mehmet Yasin Uzun</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025814" y="531213"/>
            <a:ext cx="8368665" cy="445532"/>
          </a:xfrm>
          <a:prstGeom prst="rect">
            <a:avLst/>
          </a:prstGeom>
          <a:noFill/>
          <a:ln/>
        </p:spPr>
        <p:txBody>
          <a:bodyPr wrap="none" lIns="0" tIns="0" rIns="0" bIns="0" rtlCol="0" anchor="t"/>
          <a:lstStyle/>
          <a:p>
            <a:pPr marL="0" indent="0" algn="l">
              <a:lnSpc>
                <a:spcPts val="3500"/>
              </a:lnSpc>
              <a:buNone/>
            </a:pPr>
            <a:r>
              <a:rPr lang="en-US" sz="2800" dirty="0">
                <a:solidFill>
                  <a:srgbClr val="38512F"/>
                </a:solidFill>
                <a:latin typeface="Lora" pitchFamily="34" charset="0"/>
                <a:ea typeface="Lora" pitchFamily="34" charset="-122"/>
                <a:cs typeface="Lora" pitchFamily="34" charset="-120"/>
              </a:rPr>
              <a:t>Traffic Light Control System Simulation in Proteus</a:t>
            </a:r>
            <a:endParaRPr lang="en-US" sz="2800" dirty="0"/>
          </a:p>
        </p:txBody>
      </p:sp>
      <p:sp>
        <p:nvSpPr>
          <p:cNvPr id="4" name="Metin kutusu 3">
            <a:extLst>
              <a:ext uri="{FF2B5EF4-FFF2-40B4-BE49-F238E27FC236}">
                <a16:creationId xmlns:a16="http://schemas.microsoft.com/office/drawing/2014/main" id="{8F7F7A17-E134-EE94-622A-4469D97EB460}"/>
              </a:ext>
            </a:extLst>
          </p:cNvPr>
          <p:cNvSpPr txBox="1"/>
          <p:nvPr/>
        </p:nvSpPr>
        <p:spPr>
          <a:xfrm>
            <a:off x="12545178" y="7474857"/>
            <a:ext cx="2085221" cy="662276"/>
          </a:xfrm>
          <a:prstGeom prst="rect">
            <a:avLst/>
          </a:prstGeom>
          <a:solidFill>
            <a:srgbClr val="FEF5E7"/>
          </a:solidFill>
        </p:spPr>
        <p:txBody>
          <a:bodyPr wrap="square" rtlCol="0">
            <a:spAutoFit/>
          </a:bodyPr>
          <a:lstStyle/>
          <a:p>
            <a:endParaRPr lang="tr-TR" dirty="0"/>
          </a:p>
        </p:txBody>
      </p:sp>
      <p:pic>
        <p:nvPicPr>
          <p:cNvPr id="5" name="Resim 4">
            <a:extLst>
              <a:ext uri="{FF2B5EF4-FFF2-40B4-BE49-F238E27FC236}">
                <a16:creationId xmlns:a16="http://schemas.microsoft.com/office/drawing/2014/main" id="{438663F0-1095-607F-6513-314B4B0D25EE}"/>
              </a:ext>
            </a:extLst>
          </p:cNvPr>
          <p:cNvPicPr>
            <a:picLocks noChangeAspect="1"/>
          </p:cNvPicPr>
          <p:nvPr/>
        </p:nvPicPr>
        <p:blipFill>
          <a:blip r:embed="rId3"/>
          <a:stretch>
            <a:fillRect/>
          </a:stretch>
        </p:blipFill>
        <p:spPr>
          <a:xfrm>
            <a:off x="1694927" y="1215309"/>
            <a:ext cx="11030438" cy="65906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345934" y="515004"/>
            <a:ext cx="5140523" cy="358973"/>
          </a:xfrm>
          <a:prstGeom prst="rect">
            <a:avLst/>
          </a:prstGeom>
          <a:noFill/>
          <a:ln/>
        </p:spPr>
        <p:txBody>
          <a:bodyPr wrap="none" lIns="0" tIns="0" rIns="0" bIns="0" rtlCol="0" anchor="t"/>
          <a:lstStyle/>
          <a:p>
            <a:pPr marL="0" indent="0" algn="l">
              <a:lnSpc>
                <a:spcPts val="2800"/>
              </a:lnSpc>
              <a:buNone/>
            </a:pPr>
            <a:r>
              <a:rPr lang="en-US" sz="2250" dirty="0">
                <a:solidFill>
                  <a:srgbClr val="38512F"/>
                </a:solidFill>
                <a:latin typeface="Lora" pitchFamily="34" charset="0"/>
                <a:ea typeface="Lora" pitchFamily="34" charset="-122"/>
                <a:cs typeface="Lora" pitchFamily="34" charset="-120"/>
              </a:rPr>
              <a:t>  Physical Implementation: Breadboard</a:t>
            </a:r>
            <a:endParaRPr lang="en-US" sz="2250" dirty="0"/>
          </a:p>
        </p:txBody>
      </p:sp>
      <p:pic>
        <p:nvPicPr>
          <p:cNvPr id="3" name="Image 0" descr="preencoded.png"/>
          <p:cNvPicPr>
            <a:picLocks noChangeAspect="1"/>
          </p:cNvPicPr>
          <p:nvPr/>
        </p:nvPicPr>
        <p:blipFill>
          <a:blip r:embed="rId3"/>
          <a:stretch>
            <a:fillRect/>
          </a:stretch>
        </p:blipFill>
        <p:spPr>
          <a:xfrm>
            <a:off x="3229165" y="1320800"/>
            <a:ext cx="8179063" cy="6134262"/>
          </a:xfrm>
          <a:prstGeom prst="rect">
            <a:avLst/>
          </a:prstGeom>
        </p:spPr>
      </p:pic>
      <p:sp>
        <p:nvSpPr>
          <p:cNvPr id="4" name="Text 1"/>
          <p:cNvSpPr/>
          <p:nvPr/>
        </p:nvSpPr>
        <p:spPr>
          <a:xfrm>
            <a:off x="348343" y="11444525"/>
            <a:ext cx="13776246" cy="195262"/>
          </a:xfrm>
          <a:prstGeom prst="rect">
            <a:avLst/>
          </a:prstGeom>
          <a:noFill/>
          <a:ln/>
        </p:spPr>
        <p:txBody>
          <a:bodyPr wrap="none" lIns="0" tIns="0" rIns="0" bIns="0" rtlCol="0" anchor="t"/>
          <a:lstStyle/>
          <a:p>
            <a:pPr marL="0" indent="0" algn="l">
              <a:lnSpc>
                <a:spcPts val="1500"/>
              </a:lnSpc>
              <a:buNone/>
            </a:pPr>
            <a:endParaRPr lang="en-US" sz="950" dirty="0"/>
          </a:p>
        </p:txBody>
      </p:sp>
      <p:sp>
        <p:nvSpPr>
          <p:cNvPr id="5" name="Metin kutusu 4">
            <a:extLst>
              <a:ext uri="{FF2B5EF4-FFF2-40B4-BE49-F238E27FC236}">
                <a16:creationId xmlns:a16="http://schemas.microsoft.com/office/drawing/2014/main" id="{99C2DA72-2C78-BB36-CFC8-129B18B38BC1}"/>
              </a:ext>
            </a:extLst>
          </p:cNvPr>
          <p:cNvSpPr txBox="1"/>
          <p:nvPr/>
        </p:nvSpPr>
        <p:spPr>
          <a:xfrm>
            <a:off x="12144054" y="7356296"/>
            <a:ext cx="2486346" cy="873304"/>
          </a:xfrm>
          <a:prstGeom prst="rect">
            <a:avLst/>
          </a:prstGeom>
          <a:solidFill>
            <a:srgbClr val="FEF5E7"/>
          </a:solidFill>
        </p:spPr>
        <p:txBody>
          <a:bodyPr wrap="square" rtlCol="0">
            <a:spAutoFit/>
          </a:bodyPr>
          <a:lstStyle/>
          <a:p>
            <a:endParaRPr lang="tr-T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7416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38512F"/>
                </a:solidFill>
                <a:latin typeface="Lora" pitchFamily="34" charset="0"/>
                <a:ea typeface="Lora" pitchFamily="34" charset="-122"/>
                <a:cs typeface="Lora" pitchFamily="34" charset="-120"/>
              </a:rPr>
              <a:t>Thank You</a:t>
            </a:r>
            <a:endParaRPr lang="en-US" sz="4400" dirty="0"/>
          </a:p>
        </p:txBody>
      </p:sp>
      <p:sp>
        <p:nvSpPr>
          <p:cNvPr id="4" name="Text 1"/>
          <p:cNvSpPr/>
          <p:nvPr/>
        </p:nvSpPr>
        <p:spPr>
          <a:xfrm>
            <a:off x="837724" y="3937159"/>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We appreciate your attention and interest in our Traffic Light Control System project.</a:t>
            </a:r>
            <a:endParaRPr lang="en-US" sz="1850" dirty="0"/>
          </a:p>
        </p:txBody>
      </p:sp>
      <p:sp>
        <p:nvSpPr>
          <p:cNvPr id="5" name="Text 2"/>
          <p:cNvSpPr/>
          <p:nvPr/>
        </p:nvSpPr>
        <p:spPr>
          <a:xfrm>
            <a:off x="837724" y="4972407"/>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We hope you gained valuable insights into its design and implementation.</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170128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38512F"/>
                </a:solidFill>
                <a:latin typeface="Lora" pitchFamily="34" charset="0"/>
                <a:ea typeface="Lora" pitchFamily="34" charset="-122"/>
                <a:cs typeface="Lora" pitchFamily="34" charset="-120"/>
              </a:rPr>
              <a:t>REFERANCE</a:t>
            </a:r>
            <a:endParaRPr lang="en-US" sz="4400" dirty="0"/>
          </a:p>
        </p:txBody>
      </p:sp>
      <p:sp>
        <p:nvSpPr>
          <p:cNvPr id="3" name="Text 1"/>
          <p:cNvSpPr/>
          <p:nvPr/>
        </p:nvSpPr>
        <p:spPr>
          <a:xfrm>
            <a:off x="837724" y="2884051"/>
            <a:ext cx="12954952" cy="383024"/>
          </a:xfrm>
          <a:prstGeom prst="rect">
            <a:avLst/>
          </a:prstGeom>
          <a:noFill/>
          <a:ln/>
        </p:spPr>
        <p:txBody>
          <a:bodyPr wrap="none" lIns="0" tIns="0" rIns="0" bIns="0" rtlCol="0" anchor="t"/>
          <a:lstStyle/>
          <a:p>
            <a:pPr marL="0" indent="0" algn="l">
              <a:lnSpc>
                <a:spcPts val="3000"/>
              </a:lnSpc>
              <a:buNone/>
            </a:pPr>
            <a:r>
              <a:rPr lang="en-US" sz="1850" u="sng" dirty="0">
                <a:solidFill>
                  <a:srgbClr val="38512F"/>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https://archive.org/details/DigitalDesign5thEditionByManoCiletti</a:t>
            </a:r>
            <a:endParaRPr lang="en-US" sz="1850" dirty="0"/>
          </a:p>
        </p:txBody>
      </p:sp>
      <p:sp>
        <p:nvSpPr>
          <p:cNvPr id="4" name="Text 2"/>
          <p:cNvSpPr/>
          <p:nvPr/>
        </p:nvSpPr>
        <p:spPr>
          <a:xfrm>
            <a:off x="837724" y="3536275"/>
            <a:ext cx="12954952" cy="383024"/>
          </a:xfrm>
          <a:prstGeom prst="rect">
            <a:avLst/>
          </a:prstGeom>
          <a:noFill/>
          <a:ln/>
        </p:spPr>
        <p:txBody>
          <a:bodyPr wrap="none" lIns="0" tIns="0" rIns="0" bIns="0" rtlCol="0" anchor="t"/>
          <a:lstStyle/>
          <a:p>
            <a:pPr marL="0" indent="0" algn="l">
              <a:lnSpc>
                <a:spcPts val="3000"/>
              </a:lnSpc>
              <a:buNone/>
            </a:pPr>
            <a:r>
              <a:rPr lang="en-US" sz="1850" u="sng" dirty="0">
                <a:solidFill>
                  <a:srgbClr val="38512F"/>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https://archive.org/details/IC555Projects</a:t>
            </a:r>
            <a:endParaRPr lang="en-US" sz="1850" dirty="0"/>
          </a:p>
        </p:txBody>
      </p:sp>
      <p:sp>
        <p:nvSpPr>
          <p:cNvPr id="5" name="Text 3"/>
          <p:cNvSpPr/>
          <p:nvPr/>
        </p:nvSpPr>
        <p:spPr>
          <a:xfrm>
            <a:off x="837724" y="4188500"/>
            <a:ext cx="12954952" cy="383024"/>
          </a:xfrm>
          <a:prstGeom prst="rect">
            <a:avLst/>
          </a:prstGeom>
          <a:noFill/>
          <a:ln/>
        </p:spPr>
        <p:txBody>
          <a:bodyPr wrap="none" lIns="0" tIns="0" rIns="0" bIns="0" rtlCol="0" anchor="t"/>
          <a:lstStyle/>
          <a:p>
            <a:pPr marL="0" indent="0" algn="l">
              <a:lnSpc>
                <a:spcPts val="3000"/>
              </a:lnSpc>
              <a:buNone/>
            </a:pPr>
            <a:r>
              <a:rPr lang="en-US" sz="1850" u="sng" dirty="0">
                <a:solidFill>
                  <a:srgbClr val="38512F"/>
                </a:solidFill>
                <a:latin typeface="Source Sans Pro" pitchFamily="34" charset="0"/>
                <a:ea typeface="Source Sans Pro" pitchFamily="34" charset="-122"/>
                <a:cs typeface="Source Sans Pro" pitchFamily="34" charset="-120"/>
                <a:hlinkClick r:id="rId5">
                  <a:extLst>
                    <a:ext uri="{A12FA001-AC4F-418D-AE19-62706E023703}">
                      <ahyp:hlinkClr xmlns:ahyp="http://schemas.microsoft.com/office/drawing/2018/hyperlinkcolor" val="tx"/>
                    </a:ext>
                  </a:extLst>
                </a:hlinkClick>
              </a:rPr>
              <a:t>https://www.electronics-tutorials.ws/waveforms/555_timer.html</a:t>
            </a:r>
            <a:endParaRPr lang="en-US" sz="1850" dirty="0"/>
          </a:p>
        </p:txBody>
      </p:sp>
      <p:sp>
        <p:nvSpPr>
          <p:cNvPr id="6" name="Text 4"/>
          <p:cNvSpPr/>
          <p:nvPr/>
        </p:nvSpPr>
        <p:spPr>
          <a:xfrm>
            <a:off x="837724" y="4840724"/>
            <a:ext cx="12954952" cy="383024"/>
          </a:xfrm>
          <a:prstGeom prst="rect">
            <a:avLst/>
          </a:prstGeom>
          <a:noFill/>
          <a:ln/>
        </p:spPr>
        <p:txBody>
          <a:bodyPr wrap="none" lIns="0" tIns="0" rIns="0" bIns="0" rtlCol="0" anchor="t"/>
          <a:lstStyle/>
          <a:p>
            <a:pPr marL="0" indent="0" algn="l">
              <a:lnSpc>
                <a:spcPts val="3000"/>
              </a:lnSpc>
              <a:buNone/>
            </a:pPr>
            <a:r>
              <a:rPr lang="en-US" sz="1850" u="sng" dirty="0">
                <a:solidFill>
                  <a:srgbClr val="38512F"/>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val="tx"/>
                    </a:ext>
                  </a:extLst>
                </a:hlinkClick>
              </a:rPr>
              <a:t>https://www.instructables.com/Arduino-Traffic-Light/</a:t>
            </a:r>
            <a:endParaRPr lang="en-US" sz="1850" dirty="0"/>
          </a:p>
        </p:txBody>
      </p:sp>
      <p:sp>
        <p:nvSpPr>
          <p:cNvPr id="7" name="Text 5"/>
          <p:cNvSpPr/>
          <p:nvPr/>
        </p:nvSpPr>
        <p:spPr>
          <a:xfrm>
            <a:off x="837724" y="5492948"/>
            <a:ext cx="12954952" cy="383024"/>
          </a:xfrm>
          <a:prstGeom prst="rect">
            <a:avLst/>
          </a:prstGeom>
          <a:noFill/>
          <a:ln/>
        </p:spPr>
        <p:txBody>
          <a:bodyPr wrap="none" lIns="0" tIns="0" rIns="0" bIns="0" rtlCol="0" anchor="t"/>
          <a:lstStyle/>
          <a:p>
            <a:pPr marL="0" indent="0" algn="l">
              <a:lnSpc>
                <a:spcPts val="3000"/>
              </a:lnSpc>
              <a:buNone/>
            </a:pPr>
            <a:r>
              <a:rPr lang="en-US" sz="1850" u="sng" dirty="0">
                <a:solidFill>
                  <a:srgbClr val="38512F"/>
                </a:solidFill>
                <a:latin typeface="Source Sans Pro" pitchFamily="34" charset="0"/>
                <a:ea typeface="Source Sans Pro" pitchFamily="34" charset="-122"/>
                <a:cs typeface="Source Sans Pro" pitchFamily="34" charset="-120"/>
                <a:hlinkClick r:id="rId7">
                  <a:extLst>
                    <a:ext uri="{A12FA001-AC4F-418D-AE19-62706E023703}">
                      <ahyp:hlinkClr xmlns:ahyp="http://schemas.microsoft.com/office/drawing/2018/hyperlinkcolor" val="tx"/>
                    </a:ext>
                  </a:extLst>
                </a:hlinkClick>
              </a:rPr>
              <a:t>https://archive.org/details/getting-started-with-arduino</a:t>
            </a:r>
            <a:endParaRPr lang="en-US" sz="1850" dirty="0"/>
          </a:p>
        </p:txBody>
      </p:sp>
      <p:sp>
        <p:nvSpPr>
          <p:cNvPr id="8" name="Text 6"/>
          <p:cNvSpPr/>
          <p:nvPr/>
        </p:nvSpPr>
        <p:spPr>
          <a:xfrm>
            <a:off x="837724" y="6145173"/>
            <a:ext cx="12954952" cy="383024"/>
          </a:xfrm>
          <a:prstGeom prst="rect">
            <a:avLst/>
          </a:prstGeom>
          <a:noFill/>
          <a:ln/>
        </p:spPr>
        <p:txBody>
          <a:bodyPr wrap="none" lIns="0" tIns="0" rIns="0" bIns="0" rtlCol="0" anchor="t"/>
          <a:lstStyle/>
          <a:p>
            <a:pPr marL="0" indent="0" algn="l">
              <a:lnSpc>
                <a:spcPts val="3000"/>
              </a:lnSpc>
              <a:buNone/>
            </a:pPr>
            <a:r>
              <a:rPr lang="en-US" sz="1850" u="sng" dirty="0">
                <a:solidFill>
                  <a:srgbClr val="38512F"/>
                </a:solidFill>
                <a:latin typeface="Source Sans Pro" pitchFamily="34" charset="0"/>
                <a:ea typeface="Source Sans Pro" pitchFamily="34" charset="-122"/>
                <a:cs typeface="Source Sans Pro" pitchFamily="34" charset="-120"/>
                <a:hlinkClick r:id="rId8">
                  <a:extLst>
                    <a:ext uri="{A12FA001-AC4F-418D-AE19-62706E023703}">
                      <ahyp:hlinkClr xmlns:ahyp="http://schemas.microsoft.com/office/drawing/2018/hyperlinkcolor" val="tx"/>
                    </a:ext>
                  </a:extLst>
                </a:hlinkClick>
              </a:rPr>
              <a:t>https://www.electronicwings.com/note/traffic-light-control-system-using-proteus</a:t>
            </a:r>
            <a:endParaRPr lang="en-US" sz="1850" dirty="0"/>
          </a:p>
        </p:txBody>
      </p:sp>
      <p:sp>
        <p:nvSpPr>
          <p:cNvPr id="9" name="Metin kutusu 8">
            <a:extLst>
              <a:ext uri="{FF2B5EF4-FFF2-40B4-BE49-F238E27FC236}">
                <a16:creationId xmlns:a16="http://schemas.microsoft.com/office/drawing/2014/main" id="{484F4D02-4A65-C4A6-66B8-435E01C34605}"/>
              </a:ext>
            </a:extLst>
          </p:cNvPr>
          <p:cNvSpPr txBox="1"/>
          <p:nvPr/>
        </p:nvSpPr>
        <p:spPr>
          <a:xfrm>
            <a:off x="12144054" y="7263829"/>
            <a:ext cx="2486346" cy="873304"/>
          </a:xfrm>
          <a:prstGeom prst="rect">
            <a:avLst/>
          </a:prstGeom>
          <a:solidFill>
            <a:srgbClr val="FEF5E7"/>
          </a:solidFill>
        </p:spPr>
        <p:txBody>
          <a:bodyPr wrap="square" rtlCol="0">
            <a:spAutoFit/>
          </a:bodyPr>
          <a:lstStyle/>
          <a:p>
            <a:endParaRPr lang="tr-T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58647"/>
            <a:ext cx="7468553" cy="1126569"/>
          </a:xfrm>
          <a:prstGeom prst="rect">
            <a:avLst/>
          </a:prstGeom>
          <a:noFill/>
          <a:ln/>
        </p:spPr>
        <p:txBody>
          <a:bodyPr wrap="square" lIns="0" tIns="0" rIns="0" bIns="0" rtlCol="0" anchor="t"/>
          <a:lstStyle/>
          <a:p>
            <a:pPr marL="0" indent="0" algn="l">
              <a:lnSpc>
                <a:spcPts val="4400"/>
              </a:lnSpc>
              <a:buNone/>
            </a:pPr>
            <a:r>
              <a:rPr lang="en-US" sz="3500" dirty="0">
                <a:solidFill>
                  <a:srgbClr val="38512F"/>
                </a:solidFill>
                <a:latin typeface="Lora" pitchFamily="34" charset="0"/>
                <a:ea typeface="Lora" pitchFamily="34" charset="-122"/>
                <a:cs typeface="Lora" pitchFamily="34" charset="-120"/>
              </a:rPr>
              <a:t>Traffic Light Control System with Discrete Digital Logic</a:t>
            </a:r>
            <a:endParaRPr lang="en-US" sz="3500" dirty="0"/>
          </a:p>
        </p:txBody>
      </p:sp>
      <p:sp>
        <p:nvSpPr>
          <p:cNvPr id="4" name="Text 1"/>
          <p:cNvSpPr/>
          <p:nvPr/>
        </p:nvSpPr>
        <p:spPr>
          <a:xfrm>
            <a:off x="837724" y="2954417"/>
            <a:ext cx="7468553" cy="2298144"/>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This presentation part explores the design and implementation of a two-way traffic light control system using discrete digital logic components. The focus is on how D-type flip-flops are utilized to build a shift register-based Finite State Machine (FSM) that manages traffic flow. The system is tailored to regulate traffic at a bi-directional intersection, ensuring safe and efficient operation.</a:t>
            </a:r>
            <a:endParaRPr lang="en-US" sz="1850" dirty="0"/>
          </a:p>
        </p:txBody>
      </p:sp>
      <p:sp>
        <p:nvSpPr>
          <p:cNvPr id="5" name="Text 2"/>
          <p:cNvSpPr/>
          <p:nvPr/>
        </p:nvSpPr>
        <p:spPr>
          <a:xfrm>
            <a:off x="837724" y="5521762"/>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We will delve into the components, logic design, sensor integration, and timing mechanisms that drive this system, aiming to provide a practical and educational overview.</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252424" y="588704"/>
            <a:ext cx="8363188" cy="558522"/>
          </a:xfrm>
          <a:prstGeom prst="rect">
            <a:avLst/>
          </a:prstGeom>
          <a:noFill/>
          <a:ln/>
        </p:spPr>
        <p:txBody>
          <a:bodyPr wrap="none" lIns="0" tIns="0" rIns="0" bIns="0" rtlCol="0" anchor="t"/>
          <a:lstStyle/>
          <a:p>
            <a:pPr marL="0" indent="0" algn="l">
              <a:lnSpc>
                <a:spcPts val="4350"/>
              </a:lnSpc>
              <a:buNone/>
            </a:pPr>
            <a:r>
              <a:rPr lang="en-US" sz="3500" dirty="0">
                <a:solidFill>
                  <a:srgbClr val="38512F"/>
                </a:solidFill>
                <a:latin typeface="Lora" pitchFamily="34" charset="0"/>
                <a:ea typeface="Lora" pitchFamily="34" charset="-122"/>
                <a:cs typeface="Lora" pitchFamily="34" charset="-120"/>
              </a:rPr>
              <a:t>                       4013 D flip flop &amp; 555 timer</a:t>
            </a:r>
            <a:endParaRPr lang="en-US" sz="3500" dirty="0"/>
          </a:p>
        </p:txBody>
      </p:sp>
      <p:pic>
        <p:nvPicPr>
          <p:cNvPr id="3" name="Image 0" descr="preencoded.png"/>
          <p:cNvPicPr>
            <a:picLocks noChangeAspect="1"/>
          </p:cNvPicPr>
          <p:nvPr/>
        </p:nvPicPr>
        <p:blipFill>
          <a:blip r:embed="rId3"/>
          <a:stretch>
            <a:fillRect/>
          </a:stretch>
        </p:blipFill>
        <p:spPr>
          <a:xfrm>
            <a:off x="1806416" y="1746885"/>
            <a:ext cx="4243507" cy="3931920"/>
          </a:xfrm>
          <a:prstGeom prst="rect">
            <a:avLst/>
          </a:prstGeom>
        </p:spPr>
      </p:pic>
      <p:sp>
        <p:nvSpPr>
          <p:cNvPr id="4" name="Text 1"/>
          <p:cNvSpPr/>
          <p:nvPr/>
        </p:nvSpPr>
        <p:spPr>
          <a:xfrm>
            <a:off x="2252424" y="5945862"/>
            <a:ext cx="3351490" cy="418862"/>
          </a:xfrm>
          <a:prstGeom prst="rect">
            <a:avLst/>
          </a:prstGeom>
          <a:noFill/>
          <a:ln/>
        </p:spPr>
        <p:txBody>
          <a:bodyPr wrap="none" lIns="0" tIns="0" rIns="0" bIns="0" rtlCol="0" anchor="t"/>
          <a:lstStyle/>
          <a:p>
            <a:pPr marL="0" indent="0" algn="ctr">
              <a:lnSpc>
                <a:spcPts val="3250"/>
              </a:lnSpc>
              <a:buNone/>
            </a:pPr>
            <a:r>
              <a:rPr lang="en-US" sz="2600" dirty="0">
                <a:solidFill>
                  <a:srgbClr val="38512F"/>
                </a:solidFill>
                <a:latin typeface="Lora" pitchFamily="34" charset="0"/>
                <a:ea typeface="Lora" pitchFamily="34" charset="-122"/>
                <a:cs typeface="Lora" pitchFamily="34" charset="-120"/>
              </a:rPr>
              <a:t>4013 D flip flop</a:t>
            </a:r>
            <a:endParaRPr lang="en-US" sz="2600" dirty="0"/>
          </a:p>
        </p:txBody>
      </p:sp>
      <p:sp>
        <p:nvSpPr>
          <p:cNvPr id="5" name="Text 2"/>
          <p:cNvSpPr/>
          <p:nvPr/>
        </p:nvSpPr>
        <p:spPr>
          <a:xfrm>
            <a:off x="830818" y="6602016"/>
            <a:ext cx="6194822" cy="759619"/>
          </a:xfrm>
          <a:prstGeom prst="rect">
            <a:avLst/>
          </a:prstGeom>
          <a:noFill/>
          <a:ln/>
        </p:spPr>
        <p:txBody>
          <a:bodyPr wrap="square" lIns="0" tIns="0" rIns="0" bIns="0" rtlCol="0" anchor="t"/>
          <a:lstStyle/>
          <a:p>
            <a:pPr marL="0" indent="0" algn="l">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Used to store binary states in the FSM. It changes output only on the clock edge, ensuring stable state transitions.</a:t>
            </a:r>
            <a:endParaRPr lang="en-US" sz="1850" dirty="0"/>
          </a:p>
        </p:txBody>
      </p:sp>
      <p:pic>
        <p:nvPicPr>
          <p:cNvPr id="6" name="Image 1" descr="preencoded.png"/>
          <p:cNvPicPr>
            <a:picLocks noChangeAspect="1"/>
          </p:cNvPicPr>
          <p:nvPr/>
        </p:nvPicPr>
        <p:blipFill>
          <a:blip r:embed="rId4"/>
          <a:stretch>
            <a:fillRect/>
          </a:stretch>
        </p:blipFill>
        <p:spPr>
          <a:xfrm>
            <a:off x="8729901" y="1746885"/>
            <a:ext cx="3959781" cy="3922395"/>
          </a:xfrm>
          <a:prstGeom prst="rect">
            <a:avLst/>
          </a:prstGeom>
        </p:spPr>
      </p:pic>
      <p:sp>
        <p:nvSpPr>
          <p:cNvPr id="7" name="Text 3"/>
          <p:cNvSpPr/>
          <p:nvPr/>
        </p:nvSpPr>
        <p:spPr>
          <a:xfrm>
            <a:off x="9033986" y="5936337"/>
            <a:ext cx="3351490" cy="418862"/>
          </a:xfrm>
          <a:prstGeom prst="rect">
            <a:avLst/>
          </a:prstGeom>
          <a:noFill/>
          <a:ln/>
        </p:spPr>
        <p:txBody>
          <a:bodyPr wrap="none" lIns="0" tIns="0" rIns="0" bIns="0" rtlCol="0" anchor="t"/>
          <a:lstStyle/>
          <a:p>
            <a:pPr marL="0" indent="0" algn="ctr">
              <a:lnSpc>
                <a:spcPts val="3250"/>
              </a:lnSpc>
              <a:buNone/>
            </a:pPr>
            <a:r>
              <a:rPr lang="en-US" sz="2600" dirty="0">
                <a:solidFill>
                  <a:srgbClr val="38512F"/>
                </a:solidFill>
                <a:latin typeface="Lora" pitchFamily="34" charset="0"/>
                <a:ea typeface="Lora" pitchFamily="34" charset="-122"/>
                <a:cs typeface="Lora" pitchFamily="34" charset="-120"/>
              </a:rPr>
              <a:t>555 timer</a:t>
            </a:r>
            <a:endParaRPr lang="en-US" sz="2600" dirty="0"/>
          </a:p>
        </p:txBody>
      </p:sp>
      <p:sp>
        <p:nvSpPr>
          <p:cNvPr id="8" name="Text 4"/>
          <p:cNvSpPr/>
          <p:nvPr/>
        </p:nvSpPr>
        <p:spPr>
          <a:xfrm>
            <a:off x="7612380" y="6592491"/>
            <a:ext cx="6194822" cy="759619"/>
          </a:xfrm>
          <a:prstGeom prst="rect">
            <a:avLst/>
          </a:prstGeom>
          <a:noFill/>
          <a:ln/>
        </p:spPr>
        <p:txBody>
          <a:bodyPr wrap="square" lIns="0" tIns="0" rIns="0" bIns="0" rtlCol="0" anchor="t"/>
          <a:lstStyle/>
          <a:p>
            <a:pPr marL="0" indent="0" algn="l">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Configured in astable mode to generate a continuous square wave clock signal for driving the FSM.</a:t>
            </a:r>
            <a:endParaRPr lang="en-US" sz="1850" dirty="0"/>
          </a:p>
        </p:txBody>
      </p:sp>
      <p:sp>
        <p:nvSpPr>
          <p:cNvPr id="10" name="Metin kutusu 9">
            <a:extLst>
              <a:ext uri="{FF2B5EF4-FFF2-40B4-BE49-F238E27FC236}">
                <a16:creationId xmlns:a16="http://schemas.microsoft.com/office/drawing/2014/main" id="{26D04DCB-704A-0E3D-A80E-727F08DB9EF7}"/>
              </a:ext>
            </a:extLst>
          </p:cNvPr>
          <p:cNvSpPr txBox="1"/>
          <p:nvPr/>
        </p:nvSpPr>
        <p:spPr>
          <a:xfrm>
            <a:off x="12144054" y="7263829"/>
            <a:ext cx="2486346" cy="873304"/>
          </a:xfrm>
          <a:prstGeom prst="rect">
            <a:avLst/>
          </a:prstGeom>
          <a:solidFill>
            <a:srgbClr val="FEF5E7"/>
          </a:solidFill>
        </p:spPr>
        <p:txBody>
          <a:bodyPr wrap="square" rtlCol="0">
            <a:spAutoFit/>
          </a:bodyPr>
          <a:lstStyle/>
          <a:p>
            <a:endParaRPr lang="tr-T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409468"/>
            <a:ext cx="8538567" cy="563285"/>
          </a:xfrm>
          <a:prstGeom prst="rect">
            <a:avLst/>
          </a:prstGeom>
          <a:noFill/>
          <a:ln/>
        </p:spPr>
        <p:txBody>
          <a:bodyPr wrap="none" lIns="0" tIns="0" rIns="0" bIns="0" rtlCol="0" anchor="t"/>
          <a:lstStyle/>
          <a:p>
            <a:pPr marL="0" indent="0" algn="l">
              <a:lnSpc>
                <a:spcPts val="4400"/>
              </a:lnSpc>
              <a:buNone/>
            </a:pPr>
            <a:r>
              <a:rPr lang="en-US" sz="3500" dirty="0">
                <a:solidFill>
                  <a:srgbClr val="38512F"/>
                </a:solidFill>
                <a:latin typeface="Lora" pitchFamily="34" charset="0"/>
                <a:ea typeface="Lora" pitchFamily="34" charset="-122"/>
                <a:cs typeface="Lora" pitchFamily="34" charset="-120"/>
              </a:rPr>
              <a:t>System Overview: Two-Way Intersection</a:t>
            </a:r>
            <a:endParaRPr lang="en-US" sz="3500" dirty="0"/>
          </a:p>
        </p:txBody>
      </p:sp>
      <p:sp>
        <p:nvSpPr>
          <p:cNvPr id="3" name="Text 1"/>
          <p:cNvSpPr/>
          <p:nvPr/>
        </p:nvSpPr>
        <p:spPr>
          <a:xfrm>
            <a:off x="837724" y="3481268"/>
            <a:ext cx="3345775" cy="351949"/>
          </a:xfrm>
          <a:prstGeom prst="rect">
            <a:avLst/>
          </a:prstGeom>
          <a:noFill/>
          <a:ln/>
        </p:spPr>
        <p:txBody>
          <a:bodyPr wrap="none" lIns="0" tIns="0" rIns="0" bIns="0" rtlCol="0" anchor="t"/>
          <a:lstStyle/>
          <a:p>
            <a:pPr marL="0" indent="0" algn="l">
              <a:lnSpc>
                <a:spcPts val="2750"/>
              </a:lnSpc>
              <a:buNone/>
            </a:pPr>
            <a:r>
              <a:rPr lang="en-US" sz="2200" dirty="0">
                <a:solidFill>
                  <a:srgbClr val="38512F"/>
                </a:solidFill>
                <a:latin typeface="Lora" pitchFamily="34" charset="0"/>
                <a:ea typeface="Lora" pitchFamily="34" charset="-122"/>
                <a:cs typeface="Lora" pitchFamily="34" charset="-120"/>
              </a:rPr>
              <a:t>Traffic Flow Management</a:t>
            </a:r>
            <a:endParaRPr lang="en-US" sz="2200" dirty="0"/>
          </a:p>
        </p:txBody>
      </p:sp>
      <p:sp>
        <p:nvSpPr>
          <p:cNvPr id="4" name="Text 2"/>
          <p:cNvSpPr/>
          <p:nvPr/>
        </p:nvSpPr>
        <p:spPr>
          <a:xfrm>
            <a:off x="837724" y="4072533"/>
            <a:ext cx="3928586" cy="1532096"/>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system controls the traffic flow at a two-way intersection, alternating light signals to coordinate vehicles safely across crossings.</a:t>
            </a:r>
            <a:endParaRPr lang="en-US" sz="1850" dirty="0"/>
          </a:p>
        </p:txBody>
      </p:sp>
      <p:sp>
        <p:nvSpPr>
          <p:cNvPr id="5" name="Text 3"/>
          <p:cNvSpPr/>
          <p:nvPr/>
        </p:nvSpPr>
        <p:spPr>
          <a:xfrm>
            <a:off x="5357813" y="3481268"/>
            <a:ext cx="2964180" cy="351949"/>
          </a:xfrm>
          <a:prstGeom prst="rect">
            <a:avLst/>
          </a:prstGeom>
          <a:noFill/>
          <a:ln/>
        </p:spPr>
        <p:txBody>
          <a:bodyPr wrap="none" lIns="0" tIns="0" rIns="0" bIns="0" rtlCol="0" anchor="t"/>
          <a:lstStyle/>
          <a:p>
            <a:pPr marL="0" indent="0" algn="l">
              <a:lnSpc>
                <a:spcPts val="2750"/>
              </a:lnSpc>
              <a:buNone/>
            </a:pPr>
            <a:r>
              <a:rPr lang="en-US" sz="2200" dirty="0">
                <a:solidFill>
                  <a:srgbClr val="38512F"/>
                </a:solidFill>
                <a:latin typeface="Lora" pitchFamily="34" charset="0"/>
                <a:ea typeface="Lora" pitchFamily="34" charset="-122"/>
                <a:cs typeface="Lora" pitchFamily="34" charset="-120"/>
              </a:rPr>
              <a:t>Traffic Light Sequence</a:t>
            </a:r>
            <a:endParaRPr lang="en-US" sz="2200" dirty="0"/>
          </a:p>
        </p:txBody>
      </p:sp>
      <p:sp>
        <p:nvSpPr>
          <p:cNvPr id="6" name="Text 4"/>
          <p:cNvSpPr/>
          <p:nvPr/>
        </p:nvSpPr>
        <p:spPr>
          <a:xfrm>
            <a:off x="5357813" y="4072533"/>
            <a:ext cx="3928586" cy="1149072"/>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Lights cycle through Red, Yellow, and Green to regulate stop and go commands for each direction.</a:t>
            </a:r>
            <a:endParaRPr lang="en-US" sz="1850" dirty="0"/>
          </a:p>
        </p:txBody>
      </p:sp>
      <p:sp>
        <p:nvSpPr>
          <p:cNvPr id="7" name="Text 5"/>
          <p:cNvSpPr/>
          <p:nvPr/>
        </p:nvSpPr>
        <p:spPr>
          <a:xfrm>
            <a:off x="9877901" y="3481268"/>
            <a:ext cx="2893219" cy="351949"/>
          </a:xfrm>
          <a:prstGeom prst="rect">
            <a:avLst/>
          </a:prstGeom>
          <a:noFill/>
          <a:ln/>
        </p:spPr>
        <p:txBody>
          <a:bodyPr wrap="none" lIns="0" tIns="0" rIns="0" bIns="0" rtlCol="0" anchor="t"/>
          <a:lstStyle/>
          <a:p>
            <a:pPr marL="0" indent="0" algn="l">
              <a:lnSpc>
                <a:spcPts val="2750"/>
              </a:lnSpc>
              <a:buNone/>
            </a:pPr>
            <a:r>
              <a:rPr lang="en-US" sz="2200" dirty="0">
                <a:solidFill>
                  <a:srgbClr val="38512F"/>
                </a:solidFill>
                <a:latin typeface="Lora" pitchFamily="34" charset="0"/>
                <a:ea typeface="Lora" pitchFamily="34" charset="-122"/>
                <a:cs typeface="Lora" pitchFamily="34" charset="-120"/>
              </a:rPr>
              <a:t>Sensors and Feedback</a:t>
            </a:r>
            <a:endParaRPr lang="en-US" sz="2200" dirty="0"/>
          </a:p>
        </p:txBody>
      </p:sp>
      <p:sp>
        <p:nvSpPr>
          <p:cNvPr id="8" name="Text 6"/>
          <p:cNvSpPr/>
          <p:nvPr/>
        </p:nvSpPr>
        <p:spPr>
          <a:xfrm>
            <a:off x="9877901" y="4072533"/>
            <a:ext cx="3928586" cy="1532096"/>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 side road sensor controls the lights. If inactive, main road stays green and side road red. If active, lights change to allow side road traffic.</a:t>
            </a:r>
            <a:endParaRPr lang="en-US" sz="1850" dirty="0"/>
          </a:p>
        </p:txBody>
      </p:sp>
      <p:sp>
        <p:nvSpPr>
          <p:cNvPr id="9" name="Metin kutusu 8">
            <a:extLst>
              <a:ext uri="{FF2B5EF4-FFF2-40B4-BE49-F238E27FC236}">
                <a16:creationId xmlns:a16="http://schemas.microsoft.com/office/drawing/2014/main" id="{44075D14-1E32-9D73-2A5D-FDE41867131E}"/>
              </a:ext>
            </a:extLst>
          </p:cNvPr>
          <p:cNvSpPr txBox="1"/>
          <p:nvPr/>
        </p:nvSpPr>
        <p:spPr>
          <a:xfrm>
            <a:off x="12144054" y="7263829"/>
            <a:ext cx="2486346" cy="873304"/>
          </a:xfrm>
          <a:prstGeom prst="rect">
            <a:avLst/>
          </a:prstGeom>
          <a:solidFill>
            <a:srgbClr val="FEF5E7"/>
          </a:solidFill>
        </p:spPr>
        <p:txBody>
          <a:bodyPr wrap="square" rtlCol="0">
            <a:spAutoFit/>
          </a:bodyPr>
          <a:lstStyle/>
          <a:p>
            <a:endParaRPr lang="tr-T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2921" y="780574"/>
            <a:ext cx="6308646" cy="495062"/>
          </a:xfrm>
          <a:prstGeom prst="rect">
            <a:avLst/>
          </a:prstGeom>
          <a:noFill/>
          <a:ln/>
        </p:spPr>
        <p:txBody>
          <a:bodyPr wrap="none" lIns="0" tIns="0" rIns="0" bIns="0" rtlCol="0" anchor="t"/>
          <a:lstStyle/>
          <a:p>
            <a:pPr marL="0" indent="0" algn="l">
              <a:lnSpc>
                <a:spcPts val="3850"/>
              </a:lnSpc>
              <a:buNone/>
            </a:pPr>
            <a:r>
              <a:rPr lang="en-US" sz="3100" dirty="0">
                <a:solidFill>
                  <a:srgbClr val="38512F"/>
                </a:solidFill>
                <a:latin typeface="Lora" pitchFamily="34" charset="0"/>
                <a:ea typeface="Lora" pitchFamily="34" charset="-122"/>
                <a:cs typeface="Lora" pitchFamily="34" charset="-120"/>
              </a:rPr>
              <a:t>Finite State Machine (FSM) Design</a:t>
            </a:r>
            <a:endParaRPr lang="en-US" sz="3100" dirty="0"/>
          </a:p>
        </p:txBody>
      </p:sp>
      <p:pic>
        <p:nvPicPr>
          <p:cNvPr id="4" name="Image 1" descr="preencoded.png"/>
          <p:cNvPicPr>
            <a:picLocks noChangeAspect="1"/>
          </p:cNvPicPr>
          <p:nvPr/>
        </p:nvPicPr>
        <p:blipFill>
          <a:blip r:embed="rId4"/>
          <a:stretch>
            <a:fillRect/>
          </a:stretch>
        </p:blipFill>
        <p:spPr>
          <a:xfrm>
            <a:off x="6222921" y="1512332"/>
            <a:ext cx="1052274" cy="1866662"/>
          </a:xfrm>
          <a:prstGeom prst="rect">
            <a:avLst/>
          </a:prstGeom>
        </p:spPr>
      </p:pic>
      <p:sp>
        <p:nvSpPr>
          <p:cNvPr id="5" name="Text 1"/>
          <p:cNvSpPr/>
          <p:nvPr/>
        </p:nvSpPr>
        <p:spPr>
          <a:xfrm>
            <a:off x="7590830" y="1722715"/>
            <a:ext cx="2476024" cy="309563"/>
          </a:xfrm>
          <a:prstGeom prst="rect">
            <a:avLst/>
          </a:prstGeom>
          <a:noFill/>
          <a:ln/>
        </p:spPr>
        <p:txBody>
          <a:bodyPr wrap="none" lIns="0" tIns="0" rIns="0" bIns="0" rtlCol="0" anchor="t"/>
          <a:lstStyle/>
          <a:p>
            <a:pPr marL="0" indent="0" algn="l">
              <a:lnSpc>
                <a:spcPts val="2400"/>
              </a:lnSpc>
              <a:buNone/>
            </a:pPr>
            <a:r>
              <a:rPr lang="en-US" sz="1900" dirty="0">
                <a:solidFill>
                  <a:srgbClr val="3A3630"/>
                </a:solidFill>
                <a:latin typeface="Lora" pitchFamily="34" charset="0"/>
                <a:ea typeface="Lora" pitchFamily="34" charset="-122"/>
                <a:cs typeface="Lora" pitchFamily="34" charset="-120"/>
              </a:rPr>
              <a:t>State Definitions</a:t>
            </a:r>
            <a:endParaRPr lang="en-US" sz="1900" dirty="0"/>
          </a:p>
        </p:txBody>
      </p:sp>
      <p:sp>
        <p:nvSpPr>
          <p:cNvPr id="6" name="Text 2"/>
          <p:cNvSpPr/>
          <p:nvPr/>
        </p:nvSpPr>
        <p:spPr>
          <a:xfrm>
            <a:off x="7590830" y="2158484"/>
            <a:ext cx="6303050" cy="1010126"/>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Each state defines a specific traffic light configuration. For example, when the main road light is green, the side road remains red. Other states include main road yellow, side road green, and side road yellow.</a:t>
            </a:r>
            <a:endParaRPr lang="en-US" sz="1650" dirty="0"/>
          </a:p>
        </p:txBody>
      </p:sp>
      <p:pic>
        <p:nvPicPr>
          <p:cNvPr id="7" name="Image 2" descr="preencoded.png"/>
          <p:cNvPicPr>
            <a:picLocks noChangeAspect="1"/>
          </p:cNvPicPr>
          <p:nvPr/>
        </p:nvPicPr>
        <p:blipFill>
          <a:blip r:embed="rId5"/>
          <a:stretch>
            <a:fillRect/>
          </a:stretch>
        </p:blipFill>
        <p:spPr>
          <a:xfrm>
            <a:off x="6222921" y="3378994"/>
            <a:ext cx="1052274" cy="2203371"/>
          </a:xfrm>
          <a:prstGeom prst="rect">
            <a:avLst/>
          </a:prstGeom>
        </p:spPr>
      </p:pic>
      <p:sp>
        <p:nvSpPr>
          <p:cNvPr id="8" name="Text 3"/>
          <p:cNvSpPr/>
          <p:nvPr/>
        </p:nvSpPr>
        <p:spPr>
          <a:xfrm>
            <a:off x="7590830" y="3589377"/>
            <a:ext cx="2476024" cy="309563"/>
          </a:xfrm>
          <a:prstGeom prst="rect">
            <a:avLst/>
          </a:prstGeom>
          <a:noFill/>
          <a:ln/>
        </p:spPr>
        <p:txBody>
          <a:bodyPr wrap="none" lIns="0" tIns="0" rIns="0" bIns="0" rtlCol="0" anchor="t"/>
          <a:lstStyle/>
          <a:p>
            <a:pPr marL="0" indent="0" algn="l">
              <a:lnSpc>
                <a:spcPts val="2400"/>
              </a:lnSpc>
              <a:buNone/>
            </a:pPr>
            <a:r>
              <a:rPr lang="en-US" sz="1900" dirty="0">
                <a:solidFill>
                  <a:srgbClr val="3A3630"/>
                </a:solidFill>
                <a:latin typeface="Lora" pitchFamily="34" charset="0"/>
                <a:ea typeface="Lora" pitchFamily="34" charset="-122"/>
                <a:cs typeface="Lora" pitchFamily="34" charset="-120"/>
              </a:rPr>
              <a:t>State Transitions</a:t>
            </a:r>
            <a:endParaRPr lang="en-US" sz="1900" dirty="0"/>
          </a:p>
        </p:txBody>
      </p:sp>
      <p:sp>
        <p:nvSpPr>
          <p:cNvPr id="9" name="Text 4"/>
          <p:cNvSpPr/>
          <p:nvPr/>
        </p:nvSpPr>
        <p:spPr>
          <a:xfrm>
            <a:off x="7590830" y="4025146"/>
            <a:ext cx="6303050" cy="1346835"/>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Transitions between these states are controlled by the 555 timer outputs and the side road sensor input. If the sensor is inactive, the system stays in the main road green state. If the sensor is active, the FSM proceeds through the full sequence.</a:t>
            </a:r>
            <a:endParaRPr lang="en-US" sz="1650" dirty="0"/>
          </a:p>
        </p:txBody>
      </p:sp>
      <p:pic>
        <p:nvPicPr>
          <p:cNvPr id="10" name="Image 3" descr="preencoded.png"/>
          <p:cNvPicPr>
            <a:picLocks noChangeAspect="1"/>
          </p:cNvPicPr>
          <p:nvPr/>
        </p:nvPicPr>
        <p:blipFill>
          <a:blip r:embed="rId6"/>
          <a:stretch>
            <a:fillRect/>
          </a:stretch>
        </p:blipFill>
        <p:spPr>
          <a:xfrm>
            <a:off x="6222921" y="5582364"/>
            <a:ext cx="1052274" cy="1866662"/>
          </a:xfrm>
          <a:prstGeom prst="rect">
            <a:avLst/>
          </a:prstGeom>
        </p:spPr>
      </p:pic>
      <p:sp>
        <p:nvSpPr>
          <p:cNvPr id="11" name="Text 5"/>
          <p:cNvSpPr/>
          <p:nvPr/>
        </p:nvSpPr>
        <p:spPr>
          <a:xfrm>
            <a:off x="7590830" y="5792748"/>
            <a:ext cx="2476024" cy="309563"/>
          </a:xfrm>
          <a:prstGeom prst="rect">
            <a:avLst/>
          </a:prstGeom>
          <a:noFill/>
          <a:ln/>
        </p:spPr>
        <p:txBody>
          <a:bodyPr wrap="none" lIns="0" tIns="0" rIns="0" bIns="0" rtlCol="0" anchor="t"/>
          <a:lstStyle/>
          <a:p>
            <a:pPr marL="0" indent="0" algn="l">
              <a:lnSpc>
                <a:spcPts val="2400"/>
              </a:lnSpc>
              <a:buNone/>
            </a:pPr>
            <a:r>
              <a:rPr lang="en-US" sz="1900" dirty="0">
                <a:solidFill>
                  <a:srgbClr val="3A3630"/>
                </a:solidFill>
                <a:latin typeface="Lora" pitchFamily="34" charset="0"/>
                <a:ea typeface="Lora" pitchFamily="34" charset="-122"/>
                <a:cs typeface="Lora" pitchFamily="34" charset="-120"/>
              </a:rPr>
              <a:t>Control Logic</a:t>
            </a:r>
            <a:endParaRPr lang="en-US" sz="1900" dirty="0"/>
          </a:p>
        </p:txBody>
      </p:sp>
      <p:sp>
        <p:nvSpPr>
          <p:cNvPr id="12" name="Text 6"/>
          <p:cNvSpPr/>
          <p:nvPr/>
        </p:nvSpPr>
        <p:spPr>
          <a:xfrm>
            <a:off x="7590830" y="6228517"/>
            <a:ext cx="6303050" cy="1010126"/>
          </a:xfrm>
          <a:prstGeom prst="rect">
            <a:avLst/>
          </a:prstGeom>
          <a:noFill/>
          <a:ln/>
        </p:spPr>
        <p:txBody>
          <a:bodyPr wrap="square" lIns="0" tIns="0" rIns="0" bIns="0" rtlCol="0" anchor="t"/>
          <a:lstStyle/>
          <a:p>
            <a:pPr marL="0" indent="0" algn="l">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The logic ensures that only one road has a green light at a time. This prevents collisions by allowing mutually exclusive light states and correct timing between transitions.</a:t>
            </a:r>
            <a:endParaRPr lang="en-US" sz="1650" dirty="0"/>
          </a:p>
        </p:txBody>
      </p:sp>
      <p:sp>
        <p:nvSpPr>
          <p:cNvPr id="13" name="Metin kutusu 12">
            <a:extLst>
              <a:ext uri="{FF2B5EF4-FFF2-40B4-BE49-F238E27FC236}">
                <a16:creationId xmlns:a16="http://schemas.microsoft.com/office/drawing/2014/main" id="{5FE3803B-F695-EA15-4A0E-9DFFFC2A2607}"/>
              </a:ext>
            </a:extLst>
          </p:cNvPr>
          <p:cNvSpPr txBox="1"/>
          <p:nvPr/>
        </p:nvSpPr>
        <p:spPr>
          <a:xfrm>
            <a:off x="12144054" y="7263829"/>
            <a:ext cx="2486346" cy="873304"/>
          </a:xfrm>
          <a:prstGeom prst="rect">
            <a:avLst/>
          </a:prstGeom>
          <a:solidFill>
            <a:srgbClr val="FEF5E7"/>
          </a:solidFill>
        </p:spPr>
        <p:txBody>
          <a:bodyPr wrap="square" rtlCol="0">
            <a:spAutoFit/>
          </a:bodyPr>
          <a:lstStyle/>
          <a:p>
            <a:endParaRPr lang="tr-T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477838" y="708263"/>
            <a:ext cx="10580370" cy="563285"/>
          </a:xfrm>
          <a:prstGeom prst="rect">
            <a:avLst/>
          </a:prstGeom>
          <a:noFill/>
          <a:ln/>
        </p:spPr>
        <p:txBody>
          <a:bodyPr wrap="none" lIns="0" tIns="0" rIns="0" bIns="0" rtlCol="0" anchor="t"/>
          <a:lstStyle/>
          <a:p>
            <a:pPr marL="0" indent="0" algn="l">
              <a:lnSpc>
                <a:spcPts val="4400"/>
              </a:lnSpc>
              <a:buNone/>
            </a:pPr>
            <a:r>
              <a:rPr lang="en-US" sz="3500" dirty="0">
                <a:solidFill>
                  <a:srgbClr val="38512F"/>
                </a:solidFill>
                <a:latin typeface="Lora" pitchFamily="34" charset="0"/>
                <a:ea typeface="Lora" pitchFamily="34" charset="-122"/>
                <a:cs typeface="Lora" pitchFamily="34" charset="-120"/>
              </a:rPr>
              <a:t>Traffic Light Control System Simulation in Proteus</a:t>
            </a:r>
            <a:endParaRPr lang="en-US" sz="3500" dirty="0"/>
          </a:p>
        </p:txBody>
      </p:sp>
      <p:pic>
        <p:nvPicPr>
          <p:cNvPr id="3" name="Image 0" descr="preencoded.png"/>
          <p:cNvPicPr>
            <a:picLocks noChangeAspect="1"/>
          </p:cNvPicPr>
          <p:nvPr/>
        </p:nvPicPr>
        <p:blipFill>
          <a:blip r:embed="rId3"/>
          <a:stretch>
            <a:fillRect/>
          </a:stretch>
        </p:blipFill>
        <p:spPr>
          <a:xfrm>
            <a:off x="837724" y="1962093"/>
            <a:ext cx="12954952" cy="5063252"/>
          </a:xfrm>
          <a:prstGeom prst="rect">
            <a:avLst/>
          </a:prstGeom>
        </p:spPr>
      </p:pic>
      <p:sp>
        <p:nvSpPr>
          <p:cNvPr id="4" name="Metin kutusu 3">
            <a:extLst>
              <a:ext uri="{FF2B5EF4-FFF2-40B4-BE49-F238E27FC236}">
                <a16:creationId xmlns:a16="http://schemas.microsoft.com/office/drawing/2014/main" id="{C4488231-F6E1-9DB0-4FCE-69444AD53D54}"/>
              </a:ext>
            </a:extLst>
          </p:cNvPr>
          <p:cNvSpPr txBox="1"/>
          <p:nvPr/>
        </p:nvSpPr>
        <p:spPr>
          <a:xfrm>
            <a:off x="12524198" y="7715891"/>
            <a:ext cx="2106202" cy="421241"/>
          </a:xfrm>
          <a:prstGeom prst="rect">
            <a:avLst/>
          </a:prstGeom>
          <a:solidFill>
            <a:srgbClr val="FEF5E7"/>
          </a:solidFill>
        </p:spPr>
        <p:txBody>
          <a:bodyPr wrap="square" rtlCol="0">
            <a:spAutoFit/>
          </a:bodyPr>
          <a:lstStyle/>
          <a:p>
            <a:endParaRPr lang="tr-T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92581" y="743046"/>
            <a:ext cx="7100054" cy="538282"/>
          </a:xfrm>
          <a:prstGeom prst="rect">
            <a:avLst/>
          </a:prstGeom>
          <a:noFill/>
          <a:ln/>
        </p:spPr>
        <p:txBody>
          <a:bodyPr wrap="none" lIns="0" tIns="0" rIns="0" bIns="0" rtlCol="0" anchor="t"/>
          <a:lstStyle/>
          <a:p>
            <a:pPr marL="0" indent="0" algn="l">
              <a:lnSpc>
                <a:spcPts val="4200"/>
              </a:lnSpc>
              <a:buNone/>
            </a:pPr>
            <a:r>
              <a:rPr lang="en-US" sz="3350" dirty="0">
                <a:solidFill>
                  <a:srgbClr val="38512F"/>
                </a:solidFill>
                <a:latin typeface="Lora" pitchFamily="34" charset="0"/>
                <a:ea typeface="Lora" pitchFamily="34" charset="-122"/>
                <a:cs typeface="Lora" pitchFamily="34" charset="-120"/>
              </a:rPr>
              <a:t>                                             </a:t>
            </a:r>
            <a:r>
              <a:rPr lang="tr-TR" sz="3350" dirty="0">
                <a:solidFill>
                  <a:srgbClr val="38512F"/>
                </a:solidFill>
                <a:latin typeface="Lora" pitchFamily="34" charset="0"/>
                <a:ea typeface="Lora" pitchFamily="34" charset="-122"/>
                <a:cs typeface="Lora" pitchFamily="34" charset="-120"/>
              </a:rPr>
              <a:t> </a:t>
            </a:r>
            <a:r>
              <a:rPr lang="en-US" sz="3350" dirty="0">
                <a:solidFill>
                  <a:srgbClr val="38512F"/>
                </a:solidFill>
                <a:latin typeface="Lora" pitchFamily="34" charset="0"/>
                <a:ea typeface="Lora" pitchFamily="34" charset="-122"/>
                <a:cs typeface="Lora" pitchFamily="34" charset="-120"/>
              </a:rPr>
              <a:t>PCB PART</a:t>
            </a:r>
            <a:endParaRPr lang="en-US" sz="3350" dirty="0"/>
          </a:p>
        </p:txBody>
      </p:sp>
      <p:sp>
        <p:nvSpPr>
          <p:cNvPr id="3" name="Text 1"/>
          <p:cNvSpPr/>
          <p:nvPr/>
        </p:nvSpPr>
        <p:spPr>
          <a:xfrm>
            <a:off x="800695" y="1630561"/>
            <a:ext cx="6233993" cy="457557"/>
          </a:xfrm>
          <a:prstGeom prst="rect">
            <a:avLst/>
          </a:prstGeom>
          <a:noFill/>
          <a:ln/>
        </p:spPr>
        <p:txBody>
          <a:bodyPr wrap="none" lIns="0" tIns="0" rIns="0" bIns="0" rtlCol="0" anchor="t"/>
          <a:lstStyle/>
          <a:p>
            <a:pPr marL="0" indent="0" algn="l">
              <a:lnSpc>
                <a:spcPts val="3600"/>
              </a:lnSpc>
              <a:buNone/>
            </a:pPr>
            <a:r>
              <a:rPr lang="en-US" sz="2250" dirty="0">
                <a:solidFill>
                  <a:srgbClr val="3A3630"/>
                </a:solidFill>
                <a:latin typeface="Source Sans Pro" pitchFamily="34" charset="0"/>
                <a:ea typeface="Source Sans Pro" pitchFamily="34" charset="-122"/>
                <a:cs typeface="Source Sans Pro" pitchFamily="34" charset="-120"/>
              </a:rPr>
              <a:t>                                PCB 3D Visualizer</a:t>
            </a:r>
            <a:endParaRPr lang="en-US" sz="2250" dirty="0"/>
          </a:p>
        </p:txBody>
      </p:sp>
      <p:pic>
        <p:nvPicPr>
          <p:cNvPr id="4" name="Image 0" descr="preencoded.png"/>
          <p:cNvPicPr>
            <a:picLocks noChangeAspect="1"/>
          </p:cNvPicPr>
          <p:nvPr/>
        </p:nvPicPr>
        <p:blipFill>
          <a:blip r:embed="rId3"/>
          <a:stretch>
            <a:fillRect/>
          </a:stretch>
        </p:blipFill>
        <p:spPr>
          <a:xfrm>
            <a:off x="800695" y="2345412"/>
            <a:ext cx="6233993" cy="4529138"/>
          </a:xfrm>
          <a:prstGeom prst="rect">
            <a:avLst/>
          </a:prstGeom>
        </p:spPr>
      </p:pic>
      <p:sp>
        <p:nvSpPr>
          <p:cNvPr id="5" name="Text 2"/>
          <p:cNvSpPr/>
          <p:nvPr/>
        </p:nvSpPr>
        <p:spPr>
          <a:xfrm>
            <a:off x="800695" y="7131844"/>
            <a:ext cx="6233993" cy="457557"/>
          </a:xfrm>
          <a:prstGeom prst="rect">
            <a:avLst/>
          </a:prstGeom>
          <a:noFill/>
          <a:ln/>
        </p:spPr>
        <p:txBody>
          <a:bodyPr wrap="none" lIns="0" tIns="0" rIns="0" bIns="0" rtlCol="0" anchor="t"/>
          <a:lstStyle/>
          <a:p>
            <a:pPr marL="0" indent="0" algn="l">
              <a:lnSpc>
                <a:spcPts val="3600"/>
              </a:lnSpc>
              <a:buNone/>
            </a:pPr>
            <a:endParaRPr lang="en-US" sz="2250" dirty="0"/>
          </a:p>
        </p:txBody>
      </p:sp>
      <p:sp>
        <p:nvSpPr>
          <p:cNvPr id="6" name="Text 3"/>
          <p:cNvSpPr/>
          <p:nvPr/>
        </p:nvSpPr>
        <p:spPr>
          <a:xfrm>
            <a:off x="7600474" y="1630561"/>
            <a:ext cx="6236732" cy="457557"/>
          </a:xfrm>
          <a:prstGeom prst="rect">
            <a:avLst/>
          </a:prstGeom>
          <a:noFill/>
          <a:ln/>
        </p:spPr>
        <p:txBody>
          <a:bodyPr wrap="none" lIns="0" tIns="0" rIns="0" bIns="0" rtlCol="0" anchor="t"/>
          <a:lstStyle/>
          <a:p>
            <a:pPr marL="0" indent="0" algn="l">
              <a:lnSpc>
                <a:spcPts val="3600"/>
              </a:lnSpc>
              <a:buNone/>
            </a:pPr>
            <a:r>
              <a:rPr lang="en-US" sz="2250" dirty="0">
                <a:solidFill>
                  <a:srgbClr val="3A3630"/>
                </a:solidFill>
                <a:latin typeface="Source Sans Pro" pitchFamily="34" charset="0"/>
                <a:ea typeface="Source Sans Pro" pitchFamily="34" charset="-122"/>
                <a:cs typeface="Source Sans Pro" pitchFamily="34" charset="-120"/>
              </a:rPr>
              <a:t>                                         PCB Layout</a:t>
            </a:r>
            <a:endParaRPr lang="en-US" sz="2250" dirty="0"/>
          </a:p>
        </p:txBody>
      </p:sp>
      <p:pic>
        <p:nvPicPr>
          <p:cNvPr id="7" name="Image 1" descr="preencoded.png"/>
          <p:cNvPicPr>
            <a:picLocks noChangeAspect="1"/>
          </p:cNvPicPr>
          <p:nvPr/>
        </p:nvPicPr>
        <p:blipFill>
          <a:blip r:embed="rId4"/>
          <a:stretch>
            <a:fillRect/>
          </a:stretch>
        </p:blipFill>
        <p:spPr>
          <a:xfrm>
            <a:off x="7600474" y="2345412"/>
            <a:ext cx="6236732" cy="4570809"/>
          </a:xfrm>
          <a:prstGeom prst="rect">
            <a:avLst/>
          </a:prstGeom>
        </p:spPr>
      </p:pic>
      <p:sp>
        <p:nvSpPr>
          <p:cNvPr id="8" name="Text 4"/>
          <p:cNvSpPr/>
          <p:nvPr/>
        </p:nvSpPr>
        <p:spPr>
          <a:xfrm>
            <a:off x="7600474" y="7173516"/>
            <a:ext cx="6236732" cy="457557"/>
          </a:xfrm>
          <a:prstGeom prst="rect">
            <a:avLst/>
          </a:prstGeom>
          <a:noFill/>
          <a:ln/>
        </p:spPr>
        <p:txBody>
          <a:bodyPr wrap="none" lIns="0" tIns="0" rIns="0" bIns="0" rtlCol="0" anchor="t"/>
          <a:lstStyle/>
          <a:p>
            <a:pPr marL="0" indent="0" algn="l">
              <a:lnSpc>
                <a:spcPts val="3600"/>
              </a:lnSpc>
              <a:buNone/>
            </a:pPr>
            <a:endParaRPr lang="en-US" sz="2250" dirty="0"/>
          </a:p>
        </p:txBody>
      </p:sp>
      <p:sp>
        <p:nvSpPr>
          <p:cNvPr id="9" name="Metin kutusu 8">
            <a:extLst>
              <a:ext uri="{FF2B5EF4-FFF2-40B4-BE49-F238E27FC236}">
                <a16:creationId xmlns:a16="http://schemas.microsoft.com/office/drawing/2014/main" id="{19DB78B9-4942-8823-254A-F8C2DA9D876E}"/>
              </a:ext>
            </a:extLst>
          </p:cNvPr>
          <p:cNvSpPr txBox="1"/>
          <p:nvPr/>
        </p:nvSpPr>
        <p:spPr>
          <a:xfrm>
            <a:off x="12144054" y="7263829"/>
            <a:ext cx="2486346" cy="873304"/>
          </a:xfrm>
          <a:prstGeom prst="rect">
            <a:avLst/>
          </a:prstGeom>
          <a:solidFill>
            <a:srgbClr val="FEF5E7"/>
          </a:solidFill>
        </p:spPr>
        <p:txBody>
          <a:bodyPr wrap="square" rtlCol="0">
            <a:spAutoFit/>
          </a:bodyPr>
          <a:lstStyle/>
          <a:p>
            <a:endParaRPr lang="tr-T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589544" y="734814"/>
            <a:ext cx="11451312" cy="664012"/>
          </a:xfrm>
          <a:prstGeom prst="rect">
            <a:avLst/>
          </a:prstGeom>
          <a:noFill/>
          <a:ln/>
        </p:spPr>
        <p:txBody>
          <a:bodyPr wrap="none" lIns="0" tIns="0" rIns="0" bIns="0" rtlCol="0" anchor="t"/>
          <a:lstStyle/>
          <a:p>
            <a:pPr marL="0" indent="0" algn="l">
              <a:lnSpc>
                <a:spcPts val="5200"/>
              </a:lnSpc>
              <a:buNone/>
            </a:pPr>
            <a:r>
              <a:rPr lang="en-US" sz="4150" dirty="0">
                <a:solidFill>
                  <a:srgbClr val="38512F"/>
                </a:solidFill>
                <a:latin typeface="Lora" pitchFamily="34" charset="0"/>
                <a:ea typeface="Lora" pitchFamily="34" charset="-122"/>
                <a:cs typeface="Lora" pitchFamily="34" charset="-120"/>
              </a:rPr>
              <a:t>Physical Implementation: Breadboard and PCB</a:t>
            </a:r>
            <a:endParaRPr lang="en-US" sz="4150" dirty="0"/>
          </a:p>
        </p:txBody>
      </p:sp>
      <p:pic>
        <p:nvPicPr>
          <p:cNvPr id="3" name="Image 0" descr="preencoded.png"/>
          <p:cNvPicPr>
            <a:picLocks noChangeAspect="1"/>
          </p:cNvPicPr>
          <p:nvPr/>
        </p:nvPicPr>
        <p:blipFill>
          <a:blip r:embed="rId3"/>
          <a:stretch>
            <a:fillRect/>
          </a:stretch>
        </p:blipFill>
        <p:spPr>
          <a:xfrm>
            <a:off x="790218" y="1877497"/>
            <a:ext cx="6248162" cy="4854178"/>
          </a:xfrm>
          <a:prstGeom prst="rect">
            <a:avLst/>
          </a:prstGeom>
        </p:spPr>
      </p:pic>
      <p:sp>
        <p:nvSpPr>
          <p:cNvPr id="4" name="Text 1"/>
          <p:cNvSpPr/>
          <p:nvPr/>
        </p:nvSpPr>
        <p:spPr>
          <a:xfrm>
            <a:off x="1257895" y="6985635"/>
            <a:ext cx="5312688" cy="664012"/>
          </a:xfrm>
          <a:prstGeom prst="rect">
            <a:avLst/>
          </a:prstGeom>
          <a:noFill/>
          <a:ln/>
        </p:spPr>
        <p:txBody>
          <a:bodyPr wrap="none" lIns="0" tIns="0" rIns="0" bIns="0" rtlCol="0" anchor="t"/>
          <a:lstStyle/>
          <a:p>
            <a:pPr marL="0" indent="0" algn="ctr">
              <a:lnSpc>
                <a:spcPts val="5200"/>
              </a:lnSpc>
              <a:buNone/>
            </a:pPr>
            <a:r>
              <a:rPr lang="en-US" sz="4150" dirty="0">
                <a:solidFill>
                  <a:srgbClr val="38512F"/>
                </a:solidFill>
                <a:latin typeface="Lora" pitchFamily="34" charset="0"/>
                <a:ea typeface="Lora" pitchFamily="34" charset="-122"/>
                <a:cs typeface="Lora" pitchFamily="34" charset="-120"/>
              </a:rPr>
              <a:t>Breadboard</a:t>
            </a:r>
            <a:endParaRPr lang="en-US" sz="4150" dirty="0"/>
          </a:p>
        </p:txBody>
      </p:sp>
      <p:pic>
        <p:nvPicPr>
          <p:cNvPr id="5" name="Image 1" descr="preencoded.png"/>
          <p:cNvPicPr>
            <a:picLocks noChangeAspect="1"/>
          </p:cNvPicPr>
          <p:nvPr/>
        </p:nvPicPr>
        <p:blipFill>
          <a:blip r:embed="rId4"/>
          <a:stretch>
            <a:fillRect/>
          </a:stretch>
        </p:blipFill>
        <p:spPr>
          <a:xfrm>
            <a:off x="7596783" y="1877497"/>
            <a:ext cx="6250900" cy="4916805"/>
          </a:xfrm>
          <a:prstGeom prst="rect">
            <a:avLst/>
          </a:prstGeom>
        </p:spPr>
      </p:pic>
      <p:sp>
        <p:nvSpPr>
          <p:cNvPr id="6" name="Text 2"/>
          <p:cNvSpPr/>
          <p:nvPr/>
        </p:nvSpPr>
        <p:spPr>
          <a:xfrm>
            <a:off x="8065889" y="7048262"/>
            <a:ext cx="5312688" cy="664012"/>
          </a:xfrm>
          <a:prstGeom prst="rect">
            <a:avLst/>
          </a:prstGeom>
          <a:noFill/>
          <a:ln/>
        </p:spPr>
        <p:txBody>
          <a:bodyPr wrap="none" lIns="0" tIns="0" rIns="0" bIns="0" rtlCol="0" anchor="t"/>
          <a:lstStyle/>
          <a:p>
            <a:pPr marL="0" indent="0" algn="ctr">
              <a:lnSpc>
                <a:spcPts val="5200"/>
              </a:lnSpc>
              <a:buNone/>
            </a:pPr>
            <a:r>
              <a:rPr lang="en-US" sz="4150" dirty="0">
                <a:solidFill>
                  <a:srgbClr val="38512F"/>
                </a:solidFill>
                <a:latin typeface="Lora" pitchFamily="34" charset="0"/>
                <a:ea typeface="Lora" pitchFamily="34" charset="-122"/>
                <a:cs typeface="Lora" pitchFamily="34" charset="-120"/>
              </a:rPr>
              <a:t>PCB</a:t>
            </a:r>
            <a:endParaRPr lang="en-US" sz="4150" dirty="0"/>
          </a:p>
        </p:txBody>
      </p:sp>
      <p:sp>
        <p:nvSpPr>
          <p:cNvPr id="7" name="Metin kutusu 6">
            <a:extLst>
              <a:ext uri="{FF2B5EF4-FFF2-40B4-BE49-F238E27FC236}">
                <a16:creationId xmlns:a16="http://schemas.microsoft.com/office/drawing/2014/main" id="{2E0A98D7-4BF1-2E93-1E15-195A3F6FDF0B}"/>
              </a:ext>
            </a:extLst>
          </p:cNvPr>
          <p:cNvSpPr txBox="1"/>
          <p:nvPr/>
        </p:nvSpPr>
        <p:spPr>
          <a:xfrm>
            <a:off x="12144054" y="7317641"/>
            <a:ext cx="2486346" cy="873304"/>
          </a:xfrm>
          <a:prstGeom prst="rect">
            <a:avLst/>
          </a:prstGeom>
          <a:solidFill>
            <a:srgbClr val="FEF5E7"/>
          </a:solidFill>
        </p:spPr>
        <p:txBody>
          <a:bodyPr wrap="square" rtlCol="0">
            <a:spAutoFit/>
          </a:bodyPr>
          <a:lstStyle/>
          <a:p>
            <a:endParaRPr lang="tr-T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076331"/>
            <a:ext cx="7468553" cy="1126569"/>
          </a:xfrm>
          <a:prstGeom prst="rect">
            <a:avLst/>
          </a:prstGeom>
          <a:noFill/>
          <a:ln/>
        </p:spPr>
        <p:txBody>
          <a:bodyPr wrap="square" lIns="0" tIns="0" rIns="0" bIns="0" rtlCol="0" anchor="t"/>
          <a:lstStyle/>
          <a:p>
            <a:pPr marL="0" indent="0" algn="l">
              <a:lnSpc>
                <a:spcPts val="4400"/>
              </a:lnSpc>
              <a:buNone/>
            </a:pPr>
            <a:r>
              <a:rPr lang="en-US" sz="3500" dirty="0">
                <a:solidFill>
                  <a:srgbClr val="38512F"/>
                </a:solidFill>
                <a:latin typeface="Lora" pitchFamily="34" charset="0"/>
                <a:ea typeface="Lora" pitchFamily="34" charset="-122"/>
                <a:cs typeface="Lora" pitchFamily="34" charset="-120"/>
              </a:rPr>
              <a:t>Traffic Light Control System with MicroProcesser </a:t>
            </a:r>
            <a:endParaRPr lang="en-US" sz="3500" dirty="0"/>
          </a:p>
        </p:txBody>
      </p:sp>
      <p:sp>
        <p:nvSpPr>
          <p:cNvPr id="4" name="Text 1"/>
          <p:cNvSpPr/>
          <p:nvPr/>
        </p:nvSpPr>
        <p:spPr>
          <a:xfrm>
            <a:off x="837724" y="3472101"/>
            <a:ext cx="7468553" cy="2681168"/>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In this project, a four-way traffic light system is implemented using Arduino Uno. A remote control allows manual override during emergency situations. When buttons 8, 4, 2, or 6 are pressed, the corresponding direction (North, West, South, or East) immediately turns green, while all other directions switch to red. This simulates real-world scenarios such as allowing an ambulance or police vehicle to pass safely. Pressing button 5 returns the system back to its normal state machine operation.</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2f08ca0-29f6-4ea1-87b5-fc213e5979f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Belge" ma:contentTypeID="0x0101005F063C88AF5D8A47AF8BF986C68F933B" ma:contentTypeVersion="14" ma:contentTypeDescription="Yeni belge oluşturun." ma:contentTypeScope="" ma:versionID="8640746762915e001ebabcca515557f4">
  <xsd:schema xmlns:xsd="http://www.w3.org/2001/XMLSchema" xmlns:xs="http://www.w3.org/2001/XMLSchema" xmlns:p="http://schemas.microsoft.com/office/2006/metadata/properties" xmlns:ns3="f2f08ca0-29f6-4ea1-87b5-fc213e5979fa" xmlns:ns4="a1602d15-e2d0-4d35-8104-a27ca68faaab" targetNamespace="http://schemas.microsoft.com/office/2006/metadata/properties" ma:root="true" ma:fieldsID="4dca0800f0871ef9dac306c6ad8d0cf2" ns3:_="" ns4:_="">
    <xsd:import namespace="f2f08ca0-29f6-4ea1-87b5-fc213e5979fa"/>
    <xsd:import namespace="a1602d15-e2d0-4d35-8104-a27ca68faaa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4:SharedWithUsers" minOccurs="0"/>
                <xsd:element ref="ns4:SharedWithDetails" minOccurs="0"/>
                <xsd:element ref="ns4:SharingHintHash" minOccurs="0"/>
                <xsd:element ref="ns3:_activity" minOccurs="0"/>
                <xsd:element ref="ns3:MediaServiceSystem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f08ca0-29f6-4ea1-87b5-fc213e597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1602d15-e2d0-4d35-8104-a27ca68faaab" elementFormDefault="qualified">
    <xsd:import namespace="http://schemas.microsoft.com/office/2006/documentManagement/types"/>
    <xsd:import namespace="http://schemas.microsoft.com/office/infopath/2007/PartnerControls"/>
    <xsd:element name="SharedWithUsers" ma:index="13" nillable="true" ma:displayName="Paylaşılanla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Ayrıntıları ile Paylaşıldı" ma:internalName="SharedWithDetails" ma:readOnly="true">
      <xsd:simpleType>
        <xsd:restriction base="dms:Note">
          <xsd:maxLength value="255"/>
        </xsd:restriction>
      </xsd:simpleType>
    </xsd:element>
    <xsd:element name="SharingHintHash" ma:index="15" nillable="true" ma:displayName="İpucu Paylaşımı Karması"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1B5A2E-30CE-4A70-8101-1CA426A4DFAC}">
  <ds:schemaRefs>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 ds:uri="a1602d15-e2d0-4d35-8104-a27ca68faaab"/>
    <ds:schemaRef ds:uri="f2f08ca0-29f6-4ea1-87b5-fc213e5979fa"/>
    <ds:schemaRef ds:uri="http://purl.org/dc/dcmitype/"/>
  </ds:schemaRefs>
</ds:datastoreItem>
</file>

<file path=customXml/itemProps2.xml><?xml version="1.0" encoding="utf-8"?>
<ds:datastoreItem xmlns:ds="http://schemas.openxmlformats.org/officeDocument/2006/customXml" ds:itemID="{B83F116D-DCF1-41AB-905A-AF79033A3D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f08ca0-29f6-4ea1-87b5-fc213e5979fa"/>
    <ds:schemaRef ds:uri="a1602d15-e2d0-4d35-8104-a27ca68faa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87EF1B-54C0-4196-84FF-38A07A52E1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381</TotalTime>
  <Words>628</Words>
  <Application>Microsoft Office PowerPoint</Application>
  <PresentationFormat>Özel</PresentationFormat>
  <Paragraphs>58</Paragraphs>
  <Slides>13</Slides>
  <Notes>13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13</vt:i4>
      </vt:variant>
    </vt:vector>
  </HeadingPairs>
  <TitlesOfParts>
    <vt:vector size="19" baseType="lpstr">
      <vt:lpstr>Aptos</vt:lpstr>
      <vt:lpstr>Lora</vt:lpstr>
      <vt:lpstr>Calibri</vt:lpstr>
      <vt:lpstr>Arial</vt:lpstr>
      <vt:lpstr>Source Sans Pro</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UZUN</cp:lastModifiedBy>
  <cp:revision>3</cp:revision>
  <dcterms:created xsi:type="dcterms:W3CDTF">2025-06-03T00:25:44Z</dcterms:created>
  <dcterms:modified xsi:type="dcterms:W3CDTF">2025-06-05T19:48:33Z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0x0101005F063C88AF5D8A47AF8BF986C68F933B</vt:lpwstr>
  </property>
</Properties>
</file>